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65515"/>
            <a:ext cx="7556421" cy="3543895"/>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Understanding &amp; Predicting Customer Purchase Intent on E-Commerce Platforms Using Machine Learning</a:t>
            </a:r>
            <a:endParaRPr lang="en-US" sz="4450" dirty="0"/>
          </a:p>
        </p:txBody>
      </p:sp>
      <p:sp>
        <p:nvSpPr>
          <p:cNvPr id="4" name="Text 1"/>
          <p:cNvSpPr/>
          <p:nvPr/>
        </p:nvSpPr>
        <p:spPr>
          <a:xfrm>
            <a:off x="6280190" y="5149572"/>
            <a:ext cx="7556421" cy="1814513"/>
          </a:xfrm>
          <a:prstGeom prst="rect">
            <a:avLst/>
          </a:prstGeom>
          <a:noFill/>
          <a:ln/>
        </p:spPr>
        <p:txBody>
          <a:bodyPr wrap="square" lIns="0" tIns="0" rIns="0" bIns="0" rtlCol="0" anchor="t"/>
          <a:lstStyle/>
          <a:p>
            <a:pPr algn="l" indent="0" marL="0">
              <a:lnSpc>
                <a:spcPts val="2850"/>
              </a:lnSpc>
              <a:buNone/>
            </a:pPr>
            <a:r>
              <a:rPr lang="en-US" sz="1750" b="1" dirty="0">
                <a:solidFill>
                  <a:srgbClr val="4C4C4C"/>
                </a:solidFill>
                <a:latin typeface="Noto Serif" pitchFamily="34" charset="0"/>
                <a:ea typeface="Noto Serif" pitchFamily="34" charset="-122"/>
                <a:cs typeface="Noto Serif" pitchFamily="34" charset="-120"/>
              </a:rPr>
              <a:t>Student:</a:t>
            </a:r>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 Rishu Dixit</a:t>
            </a:r>
            <a:pPr algn="l" indent="0" marL="0">
              <a:lnSpc>
                <a:spcPts val="2850"/>
              </a:lnSpc>
              <a:buNone/>
            </a:pPr>
            <a:pPr algn="l" indent="0" marL="0">
              <a:lnSpc>
                <a:spcPts val="2850"/>
              </a:lnSpc>
              <a:buNone/>
            </a:pPr>
            <a:r>
              <a:rPr lang="en-US" sz="1750" b="1" dirty="0">
                <a:solidFill>
                  <a:srgbClr val="4C4C4C"/>
                </a:solidFill>
                <a:latin typeface="Noto Serif" pitchFamily="34" charset="0"/>
                <a:ea typeface="Noto Serif" pitchFamily="34" charset="-122"/>
                <a:cs typeface="Noto Serif" pitchFamily="34" charset="-120"/>
              </a:rPr>
              <a:t>Institution:</a:t>
            </a:r>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 Northwood University</a:t>
            </a:r>
            <a:pPr algn="l" indent="0" marL="0">
              <a:lnSpc>
                <a:spcPts val="2850"/>
              </a:lnSpc>
              <a:buNone/>
            </a:pPr>
            <a:pPr algn="l" indent="0" marL="0">
              <a:lnSpc>
                <a:spcPts val="2850"/>
              </a:lnSpc>
              <a:buNone/>
            </a:pPr>
            <a:r>
              <a:rPr lang="en-US" sz="1750" b="1" dirty="0">
                <a:solidFill>
                  <a:srgbClr val="4C4C4C"/>
                </a:solidFill>
                <a:latin typeface="Noto Serif" pitchFamily="34" charset="0"/>
                <a:ea typeface="Noto Serif" pitchFamily="34" charset="-122"/>
                <a:cs typeface="Noto Serif" pitchFamily="34" charset="-120"/>
              </a:rPr>
              <a:t>Course:</a:t>
            </a:r>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 Solve Problem with Machine Learning</a:t>
            </a:r>
            <a:pPr algn="l" indent="0" marL="0">
              <a:lnSpc>
                <a:spcPts val="2850"/>
              </a:lnSpc>
              <a:buNone/>
            </a:pPr>
            <a:pPr algn="l" indent="0" marL="0">
              <a:lnSpc>
                <a:spcPts val="2850"/>
              </a:lnSpc>
              <a:buNone/>
            </a:pPr>
            <a:r>
              <a:rPr lang="en-US" sz="1750" b="1" dirty="0">
                <a:solidFill>
                  <a:srgbClr val="4C4C4C"/>
                </a:solidFill>
                <a:latin typeface="Noto Serif" pitchFamily="34" charset="0"/>
                <a:ea typeface="Noto Serif" pitchFamily="34" charset="-122"/>
                <a:cs typeface="Noto Serif" pitchFamily="34" charset="-120"/>
              </a:rPr>
              <a:t>Instructor:</a:t>
            </a:r>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 Dr. Itauma, Itauma</a:t>
            </a:r>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1392"/>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Focus of the study  : Anticipating Shopper Behavior</a:t>
            </a:r>
            <a:endParaRPr lang="en-US" sz="4450" dirty="0"/>
          </a:p>
        </p:txBody>
      </p:sp>
      <p:sp>
        <p:nvSpPr>
          <p:cNvPr id="4" name="Text 1"/>
          <p:cNvSpPr/>
          <p:nvPr/>
        </p:nvSpPr>
        <p:spPr>
          <a:xfrm>
            <a:off x="6280190" y="407789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This research explores supervised machine learning to predict customer purchases based on session behavior. Using the Online Shoppers Purchasing Intention Dataset (12,000+ records), we evaluated Logistic Regression, Decision Tree, and Random Forest classifiers. Random Forest performed best, showing strong correlations between behavioral patterns and purchase decisions, offering insights for targeted marketing.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09775"/>
            <a:ext cx="11274981"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Introduction: Evolving Digital Commerce</a:t>
            </a:r>
            <a:endParaRPr lang="en-US" sz="4450" dirty="0"/>
          </a:p>
        </p:txBody>
      </p:sp>
      <p:sp>
        <p:nvSpPr>
          <p:cNvPr id="3" name="Text 1"/>
          <p:cNvSpPr/>
          <p:nvPr/>
        </p:nvSpPr>
        <p:spPr>
          <a:xfrm>
            <a:off x="793790" y="317218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The digital commerce landscape is rapidly evolving, with companies focused on understanding customer behavior. Online platforms generate vast data, but converting browsing into purchases remains a challenge. Predicting purchase intent empowers platforms to engage users effectively through targeted marketing and personalized content.</a:t>
            </a:r>
            <a:endParaRPr lang="en-US" sz="1750" dirty="0"/>
          </a:p>
        </p:txBody>
      </p:sp>
      <p:pic>
        <p:nvPicPr>
          <p:cNvPr id="4" name="Image 0" descr="preencoded.png">    </p:cNvPr>
          <p:cNvPicPr>
            <a:picLocks noChangeAspect="1"/>
          </p:cNvPicPr>
          <p:nvPr/>
        </p:nvPicPr>
        <p:blipFill>
          <a:blip r:embed="rId1"/>
          <a:stretch>
            <a:fillRect/>
          </a:stretch>
        </p:blipFill>
        <p:spPr>
          <a:xfrm>
            <a:off x="793790" y="4516041"/>
            <a:ext cx="566976" cy="566976"/>
          </a:xfrm>
          <a:prstGeom prst="rect">
            <a:avLst/>
          </a:prstGeom>
        </p:spPr>
      </p:pic>
      <p:sp>
        <p:nvSpPr>
          <p:cNvPr id="5" name="Text 2"/>
          <p:cNvSpPr/>
          <p:nvPr/>
        </p:nvSpPr>
        <p:spPr>
          <a:xfrm>
            <a:off x="793790" y="53665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Market Growth</a:t>
            </a:r>
            <a:endParaRPr lang="en-US" sz="2200" dirty="0"/>
          </a:p>
        </p:txBody>
      </p:sp>
      <p:sp>
        <p:nvSpPr>
          <p:cNvPr id="6" name="Text 3"/>
          <p:cNvSpPr/>
          <p:nvPr/>
        </p:nvSpPr>
        <p:spPr>
          <a:xfrm>
            <a:off x="793790" y="585692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Rapid evolution of digital commerce.</a:t>
            </a:r>
            <a:endParaRPr lang="en-US" sz="1750" dirty="0"/>
          </a:p>
        </p:txBody>
      </p:sp>
      <p:pic>
        <p:nvPicPr>
          <p:cNvPr id="7" name="Image 1" descr="preencoded.png">    </p:cNvPr>
          <p:cNvPicPr>
            <a:picLocks noChangeAspect="1"/>
          </p:cNvPicPr>
          <p:nvPr/>
        </p:nvPicPr>
        <p:blipFill>
          <a:blip r:embed="rId2"/>
          <a:stretch>
            <a:fillRect/>
          </a:stretch>
        </p:blipFill>
        <p:spPr>
          <a:xfrm>
            <a:off x="5235893" y="4516041"/>
            <a:ext cx="566976" cy="566976"/>
          </a:xfrm>
          <a:prstGeom prst="rect">
            <a:avLst/>
          </a:prstGeom>
        </p:spPr>
      </p:pic>
      <p:sp>
        <p:nvSpPr>
          <p:cNvPr id="8" name="Text 4"/>
          <p:cNvSpPr/>
          <p:nvPr/>
        </p:nvSpPr>
        <p:spPr>
          <a:xfrm>
            <a:off x="5235893" y="53665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Customer Insights</a:t>
            </a:r>
            <a:endParaRPr lang="en-US" sz="2200" dirty="0"/>
          </a:p>
        </p:txBody>
      </p:sp>
      <p:sp>
        <p:nvSpPr>
          <p:cNvPr id="9" name="Text 5"/>
          <p:cNvSpPr/>
          <p:nvPr/>
        </p:nvSpPr>
        <p:spPr>
          <a:xfrm>
            <a:off x="5235893" y="585692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Understanding user interaction data.</a:t>
            </a:r>
            <a:endParaRPr lang="en-US" sz="1750" dirty="0"/>
          </a:p>
        </p:txBody>
      </p:sp>
      <p:pic>
        <p:nvPicPr>
          <p:cNvPr id="10" name="Image 2" descr="preencoded.png">    </p:cNvPr>
          <p:cNvPicPr>
            <a:picLocks noChangeAspect="1"/>
          </p:cNvPicPr>
          <p:nvPr/>
        </p:nvPicPr>
        <p:blipFill>
          <a:blip r:embed="rId3"/>
          <a:stretch>
            <a:fillRect/>
          </a:stretch>
        </p:blipFill>
        <p:spPr>
          <a:xfrm>
            <a:off x="9677995" y="4516041"/>
            <a:ext cx="566976" cy="566976"/>
          </a:xfrm>
          <a:prstGeom prst="rect">
            <a:avLst/>
          </a:prstGeom>
        </p:spPr>
      </p:pic>
      <p:sp>
        <p:nvSpPr>
          <p:cNvPr id="11" name="Text 6"/>
          <p:cNvSpPr/>
          <p:nvPr/>
        </p:nvSpPr>
        <p:spPr>
          <a:xfrm>
            <a:off x="9677995" y="5366504"/>
            <a:ext cx="2988231"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Conversion Challenge</a:t>
            </a:r>
            <a:endParaRPr lang="en-US" sz="2200" dirty="0"/>
          </a:p>
        </p:txBody>
      </p:sp>
      <p:sp>
        <p:nvSpPr>
          <p:cNvPr id="12" name="Text 7"/>
          <p:cNvSpPr/>
          <p:nvPr/>
        </p:nvSpPr>
        <p:spPr>
          <a:xfrm>
            <a:off x="9677995" y="585692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Turning browsing into purchases.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0329" y="573762"/>
            <a:ext cx="8055292" cy="651986"/>
          </a:xfrm>
          <a:prstGeom prst="rect">
            <a:avLst/>
          </a:prstGeom>
          <a:noFill/>
          <a:ln/>
        </p:spPr>
        <p:txBody>
          <a:bodyPr wrap="none" lIns="0" tIns="0" rIns="0" bIns="0" rtlCol="0" anchor="t"/>
          <a:lstStyle/>
          <a:p>
            <a:pPr algn="l" indent="0" marL="0">
              <a:lnSpc>
                <a:spcPts val="5100"/>
              </a:lnSpc>
              <a:buNone/>
            </a:pPr>
            <a:r>
              <a:rPr lang="en-US" sz="4100" dirty="0">
                <a:solidFill>
                  <a:srgbClr val="3A3A3A"/>
                </a:solidFill>
                <a:latin typeface="Noto Serif Medium" pitchFamily="34" charset="0"/>
                <a:ea typeface="Noto Serif Medium" pitchFamily="34" charset="-122"/>
                <a:cs typeface="Noto Serif Medium" pitchFamily="34" charset="-120"/>
              </a:rPr>
              <a:t>Methodology: Dataset Overview</a:t>
            </a:r>
            <a:endParaRPr lang="en-US" sz="4100" dirty="0"/>
          </a:p>
        </p:txBody>
      </p:sp>
      <p:sp>
        <p:nvSpPr>
          <p:cNvPr id="3" name="Text 1"/>
          <p:cNvSpPr/>
          <p:nvPr/>
        </p:nvSpPr>
        <p:spPr>
          <a:xfrm>
            <a:off x="730329" y="1643063"/>
            <a:ext cx="13169741" cy="1001554"/>
          </a:xfrm>
          <a:prstGeom prst="rect">
            <a:avLst/>
          </a:prstGeom>
          <a:noFill/>
          <a:ln/>
        </p:spPr>
        <p:txBody>
          <a:bodyPr wrap="square" lIns="0" tIns="0" rIns="0" bIns="0" rtlCol="0" anchor="t"/>
          <a:lstStyle/>
          <a:p>
            <a:pPr algn="l" indent="0" marL="0">
              <a:lnSpc>
                <a:spcPts val="2600"/>
              </a:lnSpc>
              <a:buNone/>
            </a:pPr>
            <a:r>
              <a:rPr lang="en-US" sz="1600" dirty="0">
                <a:solidFill>
                  <a:srgbClr val="4C4C4C"/>
                </a:solidFill>
                <a:latin typeface="Noto Serif" pitchFamily="34" charset="0"/>
                <a:ea typeface="Noto Serif" pitchFamily="34" charset="-122"/>
                <a:cs typeface="Noto Serif" pitchFamily="34" charset="-120"/>
              </a:rPr>
              <a:t>Our project used the Online Shoppers Purchasing Intention Dataset from UCI ML Repository, containing 12,330 browsing sessions. Features include page visits, duration, exit/bounce rates, and technical attributes. The target variable, "Revenue," indicates a purchase.</a:t>
            </a:r>
            <a:endParaRPr lang="en-US" sz="1600" dirty="0"/>
          </a:p>
        </p:txBody>
      </p:sp>
      <p:pic>
        <p:nvPicPr>
          <p:cNvPr id="4" name="Image 0" descr="preencoded.png">    </p:cNvPr>
          <p:cNvPicPr>
            <a:picLocks noChangeAspect="1"/>
          </p:cNvPicPr>
          <p:nvPr/>
        </p:nvPicPr>
        <p:blipFill>
          <a:blip r:embed="rId1"/>
          <a:stretch>
            <a:fillRect/>
          </a:stretch>
        </p:blipFill>
        <p:spPr>
          <a:xfrm>
            <a:off x="730329" y="3113961"/>
            <a:ext cx="6330315" cy="4747736"/>
          </a:xfrm>
          <a:prstGeom prst="rect">
            <a:avLst/>
          </a:prstGeom>
        </p:spPr>
      </p:pic>
      <p:sp>
        <p:nvSpPr>
          <p:cNvPr id="5" name="Text 2"/>
          <p:cNvSpPr/>
          <p:nvPr/>
        </p:nvSpPr>
        <p:spPr>
          <a:xfrm>
            <a:off x="7577376" y="3087886"/>
            <a:ext cx="2608302" cy="325993"/>
          </a:xfrm>
          <a:prstGeom prst="rect">
            <a:avLst/>
          </a:prstGeom>
          <a:noFill/>
          <a:ln/>
        </p:spPr>
        <p:txBody>
          <a:bodyPr wrap="none" lIns="0" tIns="0" rIns="0" bIns="0" rtlCol="0" anchor="t"/>
          <a:lstStyle/>
          <a:p>
            <a:pPr algn="l" indent="0" marL="0">
              <a:lnSpc>
                <a:spcPts val="2550"/>
              </a:lnSpc>
              <a:buNone/>
            </a:pPr>
            <a:r>
              <a:rPr lang="en-US" sz="2050" dirty="0">
                <a:solidFill>
                  <a:srgbClr val="3A3A3A"/>
                </a:solidFill>
                <a:latin typeface="Noto Serif Medium" pitchFamily="34" charset="0"/>
                <a:ea typeface="Noto Serif Medium" pitchFamily="34" charset="-122"/>
                <a:cs typeface="Noto Serif Medium" pitchFamily="34" charset="-120"/>
              </a:rPr>
              <a:t>Data Preprocessing</a:t>
            </a:r>
            <a:endParaRPr lang="en-US" sz="2050" dirty="0"/>
          </a:p>
        </p:txBody>
      </p:sp>
      <p:sp>
        <p:nvSpPr>
          <p:cNvPr id="6" name="Text 3"/>
          <p:cNvSpPr/>
          <p:nvPr/>
        </p:nvSpPr>
        <p:spPr>
          <a:xfrm>
            <a:off x="7577376" y="3622477"/>
            <a:ext cx="6330315" cy="333851"/>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C4C4C"/>
                </a:solidFill>
                <a:latin typeface="Noto Serif" pitchFamily="34" charset="0"/>
                <a:ea typeface="Noto Serif" pitchFamily="34" charset="-122"/>
                <a:cs typeface="Noto Serif" pitchFamily="34" charset="-120"/>
              </a:rPr>
              <a:t>No missing values, preserving all records.</a:t>
            </a:r>
            <a:endParaRPr lang="en-US" sz="1600" dirty="0"/>
          </a:p>
        </p:txBody>
      </p:sp>
      <p:sp>
        <p:nvSpPr>
          <p:cNvPr id="7" name="Text 4"/>
          <p:cNvSpPr/>
          <p:nvPr/>
        </p:nvSpPr>
        <p:spPr>
          <a:xfrm>
            <a:off x="7577376" y="4029313"/>
            <a:ext cx="6330315" cy="66770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4C4C4C"/>
                </a:solidFill>
                <a:latin typeface="Noto Serif" pitchFamily="34" charset="0"/>
                <a:ea typeface="Noto Serif" pitchFamily="34" charset="-122"/>
                <a:cs typeface="Noto Serif" pitchFamily="34" charset="-120"/>
              </a:rPr>
              <a:t>Categorical variables (VisitorType, Month) transformed using label encoding.</a:t>
            </a:r>
            <a:endParaRPr lang="en-US" sz="1600" dirty="0"/>
          </a:p>
        </p:txBody>
      </p:sp>
      <p:sp>
        <p:nvSpPr>
          <p:cNvPr id="8" name="Text 5"/>
          <p:cNvSpPr/>
          <p:nvPr/>
        </p:nvSpPr>
        <p:spPr>
          <a:xfrm>
            <a:off x="7577376" y="4770001"/>
            <a:ext cx="6330315" cy="66770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4C4C4C"/>
                </a:solidFill>
                <a:latin typeface="Noto Serif" pitchFamily="34" charset="0"/>
                <a:ea typeface="Noto Serif" pitchFamily="34" charset="-122"/>
                <a:cs typeface="Noto Serif" pitchFamily="34" charset="-120"/>
              </a:rPr>
              <a:t>Numerical features standardized with Z-score normalization.</a:t>
            </a:r>
            <a:endParaRPr lang="en-US" sz="1600" dirty="0"/>
          </a:p>
        </p:txBody>
      </p:sp>
      <p:sp>
        <p:nvSpPr>
          <p:cNvPr id="9" name="Text 6"/>
          <p:cNvSpPr/>
          <p:nvPr/>
        </p:nvSpPr>
        <p:spPr>
          <a:xfrm>
            <a:off x="7577376" y="5510689"/>
            <a:ext cx="6330315" cy="66770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4C4C4C"/>
                </a:solidFill>
                <a:latin typeface="Noto Serif" pitchFamily="34" charset="0"/>
                <a:ea typeface="Noto Serif" pitchFamily="34" charset="-122"/>
                <a:cs typeface="Noto Serif" pitchFamily="34" charset="-120"/>
              </a:rPr>
              <a:t>Data split 70-30 into training and test sets with stratified sampling.</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450675" cy="354330"/>
          </a:xfrm>
          <a:prstGeom prst="rect">
            <a:avLst/>
          </a:prstGeom>
          <a:noFill/>
          <a:ln/>
        </p:spPr>
        <p:txBody>
          <a:bodyPr wrap="none" lIns="0" tIns="0" rIns="0" bIns="0" rtlCol="0" anchor="t"/>
          <a:lstStyle/>
          <a:p>
            <a:pPr algn="l" indent="0" marL="0">
              <a:lnSpc>
                <a:spcPts val="2750"/>
              </a:lnSpc>
              <a:buNone/>
            </a:pPr>
            <a:r>
              <a:rPr lang="en-US" sz="2200" dirty="0">
                <a:solidFill>
                  <a:srgbClr val="3A3A3A"/>
                </a:solidFill>
                <a:latin typeface="Noto Serif Medium" pitchFamily="34" charset="0"/>
                <a:ea typeface="Noto Serif Medium" pitchFamily="34" charset="-122"/>
                <a:cs typeface="Noto Serif Medium" pitchFamily="34" charset="-120"/>
              </a:rPr>
              <a:t>Exploratory Data Analysis (EDA)</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4C4C4C"/>
                </a:solidFill>
                <a:latin typeface="Noto Serif" pitchFamily="34" charset="0"/>
                <a:ea typeface="Noto Serif" pitchFamily="34" charset="-122"/>
                <a:cs typeface="Noto Serif" pitchFamily="34" charset="-120"/>
              </a:rPr>
              <a:t>EDA revealed strong correlations between Page Values, ExitRates, and ProductRelated Duration with purchase intent. Histograms and boxplots showed that sessions with purchases had longer durations and more product page views, highlighting key predictors.</a:t>
            </a:r>
            <a:endParaRPr lang="en-US" sz="850" dirty="0"/>
          </a:p>
        </p:txBody>
      </p:sp>
      <p:pic>
        <p:nvPicPr>
          <p:cNvPr id="4" name="Image 0" descr="preencoded.png">    </p:cNvPr>
          <p:cNvPicPr>
            <a:picLocks noChangeAspect="1"/>
          </p:cNvPicPr>
          <p:nvPr/>
        </p:nvPicPr>
        <p:blipFill>
          <a:blip r:embed="rId1"/>
          <a:stretch>
            <a:fillRect/>
          </a:stretch>
        </p:blipFill>
        <p:spPr>
          <a:xfrm>
            <a:off x="396835" y="1510903"/>
            <a:ext cx="6780014" cy="10373201"/>
          </a:xfrm>
          <a:prstGeom prst="rect">
            <a:avLst/>
          </a:prstGeom>
        </p:spPr>
      </p:pic>
      <p:pic>
        <p:nvPicPr>
          <p:cNvPr id="5" name="Image 1" descr="preencoded.png">    </p:cNvPr>
          <p:cNvPicPr>
            <a:picLocks noChangeAspect="1"/>
          </p:cNvPicPr>
          <p:nvPr/>
        </p:nvPicPr>
        <p:blipFill>
          <a:blip r:embed="rId2"/>
          <a:stretch>
            <a:fillRect/>
          </a:stretch>
        </p:blipFill>
        <p:spPr>
          <a:xfrm>
            <a:off x="7461171" y="1510903"/>
            <a:ext cx="6780014" cy="33400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52732"/>
            <a:ext cx="8622625"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Machine Learning Models Used</a:t>
            </a:r>
            <a:endParaRPr lang="en-US" sz="4450" dirty="0"/>
          </a:p>
        </p:txBody>
      </p:sp>
      <p:sp>
        <p:nvSpPr>
          <p:cNvPr id="3" name="Text 1"/>
          <p:cNvSpPr/>
          <p:nvPr/>
        </p:nvSpPr>
        <p:spPr>
          <a:xfrm>
            <a:off x="793790" y="301513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We applied three supervised learning algorithms, balancing performance with transparency for practical application.</a:t>
            </a:r>
            <a:endParaRPr lang="en-US" sz="1750" dirty="0"/>
          </a:p>
        </p:txBody>
      </p:sp>
      <p:sp>
        <p:nvSpPr>
          <p:cNvPr id="4" name="Shape 2"/>
          <p:cNvSpPr/>
          <p:nvPr/>
        </p:nvSpPr>
        <p:spPr>
          <a:xfrm>
            <a:off x="793790" y="3973354"/>
            <a:ext cx="4196358" cy="2403396"/>
          </a:xfrm>
          <a:prstGeom prst="roundRect">
            <a:avLst>
              <a:gd name="adj" fmla="val 6087"/>
            </a:avLst>
          </a:prstGeom>
          <a:noFill/>
          <a:ln/>
          <a:effectLst>
            <a:outerShdw sx="100000" sy="100000" kx="0" ky="0" algn="bl" rotWithShape="0" blurRad="0" dist="20320" dir="2700000">
              <a:srgbClr val="e6ded2">
                <a:alpha val="100000"/>
              </a:srgbClr>
            </a:outerShdw>
          </a:effectLst>
        </p:spPr>
      </p:sp>
      <p:sp>
        <p:nvSpPr>
          <p:cNvPr id="5" name="Shape 3"/>
          <p:cNvSpPr/>
          <p:nvPr/>
        </p:nvSpPr>
        <p:spPr>
          <a:xfrm>
            <a:off x="793790" y="3942874"/>
            <a:ext cx="4196358" cy="121920"/>
          </a:xfrm>
          <a:prstGeom prst="roundRect">
            <a:avLst>
              <a:gd name="adj" fmla="val 78139"/>
            </a:avLst>
          </a:prstGeom>
          <a:solidFill>
            <a:srgbClr val="E6DED2"/>
          </a:solidFill>
          <a:ln/>
        </p:spPr>
      </p:sp>
      <p:sp>
        <p:nvSpPr>
          <p:cNvPr id="6" name="Shape 4"/>
          <p:cNvSpPr/>
          <p:nvPr/>
        </p:nvSpPr>
        <p:spPr>
          <a:xfrm>
            <a:off x="2551688" y="3633192"/>
            <a:ext cx="680442" cy="680442"/>
          </a:xfrm>
          <a:prstGeom prst="roundRect">
            <a:avLst>
              <a:gd name="adj" fmla="val 134383"/>
            </a:avLst>
          </a:prstGeom>
          <a:solidFill>
            <a:srgbClr val="E6DED2"/>
          </a:solidFill>
          <a:ln/>
        </p:spPr>
      </p:sp>
      <p:pic>
        <p:nvPicPr>
          <p:cNvPr id="7" name="Image 0" descr="preencoded.png">    </p:cNvPr>
          <p:cNvPicPr>
            <a:picLocks noChangeAspect="1"/>
          </p:cNvPicPr>
          <p:nvPr/>
        </p:nvPicPr>
        <p:blipFill>
          <a:blip r:embed="rId1"/>
          <a:stretch>
            <a:fillRect/>
          </a:stretch>
        </p:blipFill>
        <p:spPr>
          <a:xfrm>
            <a:off x="2755761" y="3803333"/>
            <a:ext cx="272177" cy="340162"/>
          </a:xfrm>
          <a:prstGeom prst="rect">
            <a:avLst/>
          </a:prstGeom>
        </p:spPr>
      </p:pic>
      <p:sp>
        <p:nvSpPr>
          <p:cNvPr id="8" name="Text 5"/>
          <p:cNvSpPr/>
          <p:nvPr/>
        </p:nvSpPr>
        <p:spPr>
          <a:xfrm>
            <a:off x="1051084" y="45403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Logistic Regression</a:t>
            </a:r>
            <a:endParaRPr lang="en-US" sz="2200" dirty="0"/>
          </a:p>
        </p:txBody>
      </p:sp>
      <p:sp>
        <p:nvSpPr>
          <p:cNvPr id="9" name="Text 6"/>
          <p:cNvSpPr/>
          <p:nvPr/>
        </p:nvSpPr>
        <p:spPr>
          <a:xfrm>
            <a:off x="1051084" y="5030748"/>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Selected for interpretability and simplicity, establishing a baseline.</a:t>
            </a:r>
            <a:endParaRPr lang="en-US" sz="1750" dirty="0"/>
          </a:p>
        </p:txBody>
      </p:sp>
      <p:sp>
        <p:nvSpPr>
          <p:cNvPr id="10" name="Shape 7"/>
          <p:cNvSpPr/>
          <p:nvPr/>
        </p:nvSpPr>
        <p:spPr>
          <a:xfrm>
            <a:off x="5216962" y="3973354"/>
            <a:ext cx="4196358" cy="2403396"/>
          </a:xfrm>
          <a:prstGeom prst="roundRect">
            <a:avLst>
              <a:gd name="adj" fmla="val 6087"/>
            </a:avLst>
          </a:prstGeom>
          <a:noFill/>
          <a:ln/>
          <a:effectLst>
            <a:outerShdw sx="100000" sy="100000" kx="0" ky="0" algn="bl" rotWithShape="0" blurRad="0" dist="20320" dir="2700000">
              <a:srgbClr val="e6ded2">
                <a:alpha val="100000"/>
              </a:srgbClr>
            </a:outerShdw>
          </a:effectLst>
        </p:spPr>
      </p:sp>
      <p:sp>
        <p:nvSpPr>
          <p:cNvPr id="11" name="Shape 8"/>
          <p:cNvSpPr/>
          <p:nvPr/>
        </p:nvSpPr>
        <p:spPr>
          <a:xfrm>
            <a:off x="5216962" y="3942874"/>
            <a:ext cx="4196358" cy="121920"/>
          </a:xfrm>
          <a:prstGeom prst="roundRect">
            <a:avLst>
              <a:gd name="adj" fmla="val 78139"/>
            </a:avLst>
          </a:prstGeom>
          <a:solidFill>
            <a:srgbClr val="E6DED2"/>
          </a:solidFill>
          <a:ln/>
        </p:spPr>
      </p:sp>
      <p:sp>
        <p:nvSpPr>
          <p:cNvPr id="12" name="Shape 9"/>
          <p:cNvSpPr/>
          <p:nvPr/>
        </p:nvSpPr>
        <p:spPr>
          <a:xfrm>
            <a:off x="6974860" y="3633192"/>
            <a:ext cx="680442" cy="680442"/>
          </a:xfrm>
          <a:prstGeom prst="roundRect">
            <a:avLst>
              <a:gd name="adj" fmla="val 134383"/>
            </a:avLst>
          </a:prstGeom>
          <a:solidFill>
            <a:srgbClr val="E6DED2"/>
          </a:solidFill>
          <a:ln/>
        </p:spPr>
      </p:sp>
      <p:pic>
        <p:nvPicPr>
          <p:cNvPr id="13" name="Image 1" descr="preencoded.png">    </p:cNvPr>
          <p:cNvPicPr>
            <a:picLocks noChangeAspect="1"/>
          </p:cNvPicPr>
          <p:nvPr/>
        </p:nvPicPr>
        <p:blipFill>
          <a:blip r:embed="rId2"/>
          <a:stretch>
            <a:fillRect/>
          </a:stretch>
        </p:blipFill>
        <p:spPr>
          <a:xfrm>
            <a:off x="7178933" y="3803333"/>
            <a:ext cx="272177" cy="340162"/>
          </a:xfrm>
          <a:prstGeom prst="rect">
            <a:avLst/>
          </a:prstGeom>
        </p:spPr>
      </p:pic>
      <p:sp>
        <p:nvSpPr>
          <p:cNvPr id="14" name="Text 10"/>
          <p:cNvSpPr/>
          <p:nvPr/>
        </p:nvSpPr>
        <p:spPr>
          <a:xfrm>
            <a:off x="5474256" y="4540329"/>
            <a:ext cx="3221712"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Decision Tree Classifier</a:t>
            </a:r>
            <a:endParaRPr lang="en-US" sz="2200" dirty="0"/>
          </a:p>
        </p:txBody>
      </p:sp>
      <p:sp>
        <p:nvSpPr>
          <p:cNvPr id="15" name="Text 11"/>
          <p:cNvSpPr/>
          <p:nvPr/>
        </p:nvSpPr>
        <p:spPr>
          <a:xfrm>
            <a:off x="5474256" y="5030748"/>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Chosen for modeling non-linear relationships and easy interpretation.</a:t>
            </a:r>
            <a:endParaRPr lang="en-US" sz="1750" dirty="0"/>
          </a:p>
        </p:txBody>
      </p:sp>
      <p:sp>
        <p:nvSpPr>
          <p:cNvPr id="16" name="Shape 12"/>
          <p:cNvSpPr/>
          <p:nvPr/>
        </p:nvSpPr>
        <p:spPr>
          <a:xfrm>
            <a:off x="9640133" y="3973354"/>
            <a:ext cx="4196358" cy="2403396"/>
          </a:xfrm>
          <a:prstGeom prst="roundRect">
            <a:avLst>
              <a:gd name="adj" fmla="val 6087"/>
            </a:avLst>
          </a:prstGeom>
          <a:noFill/>
          <a:ln/>
          <a:effectLst>
            <a:outerShdw sx="100000" sy="100000" kx="0" ky="0" algn="bl" rotWithShape="0" blurRad="0" dist="20320" dir="2700000">
              <a:srgbClr val="e6ded2">
                <a:alpha val="100000"/>
              </a:srgbClr>
            </a:outerShdw>
          </a:effectLst>
        </p:spPr>
      </p:sp>
      <p:sp>
        <p:nvSpPr>
          <p:cNvPr id="17" name="Shape 13"/>
          <p:cNvSpPr/>
          <p:nvPr/>
        </p:nvSpPr>
        <p:spPr>
          <a:xfrm>
            <a:off x="9640133" y="3942874"/>
            <a:ext cx="4196358" cy="121920"/>
          </a:xfrm>
          <a:prstGeom prst="roundRect">
            <a:avLst>
              <a:gd name="adj" fmla="val 78139"/>
            </a:avLst>
          </a:prstGeom>
          <a:solidFill>
            <a:srgbClr val="E6DED2"/>
          </a:solidFill>
          <a:ln/>
        </p:spPr>
      </p:sp>
      <p:sp>
        <p:nvSpPr>
          <p:cNvPr id="18" name="Shape 14"/>
          <p:cNvSpPr/>
          <p:nvPr/>
        </p:nvSpPr>
        <p:spPr>
          <a:xfrm>
            <a:off x="11398032" y="3633192"/>
            <a:ext cx="680442" cy="680442"/>
          </a:xfrm>
          <a:prstGeom prst="roundRect">
            <a:avLst>
              <a:gd name="adj" fmla="val 134383"/>
            </a:avLst>
          </a:prstGeom>
          <a:solidFill>
            <a:srgbClr val="E6DED2"/>
          </a:solidFill>
          <a:ln/>
        </p:spPr>
      </p:sp>
      <p:pic>
        <p:nvPicPr>
          <p:cNvPr id="19" name="Image 2" descr="preencoded.png">    </p:cNvPr>
          <p:cNvPicPr>
            <a:picLocks noChangeAspect="1"/>
          </p:cNvPicPr>
          <p:nvPr/>
        </p:nvPicPr>
        <p:blipFill>
          <a:blip r:embed="rId3"/>
          <a:stretch>
            <a:fillRect/>
          </a:stretch>
        </p:blipFill>
        <p:spPr>
          <a:xfrm>
            <a:off x="11602105" y="3803333"/>
            <a:ext cx="272177" cy="340162"/>
          </a:xfrm>
          <a:prstGeom prst="rect">
            <a:avLst/>
          </a:prstGeom>
        </p:spPr>
      </p:pic>
      <p:sp>
        <p:nvSpPr>
          <p:cNvPr id="20" name="Text 15"/>
          <p:cNvSpPr/>
          <p:nvPr/>
        </p:nvSpPr>
        <p:spPr>
          <a:xfrm>
            <a:off x="9897427" y="4540329"/>
            <a:ext cx="3427452"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Random Forest Classifier</a:t>
            </a:r>
            <a:endParaRPr lang="en-US" sz="2200" dirty="0"/>
          </a:p>
        </p:txBody>
      </p:sp>
      <p:sp>
        <p:nvSpPr>
          <p:cNvPr id="21" name="Text 16"/>
          <p:cNvSpPr/>
          <p:nvPr/>
        </p:nvSpPr>
        <p:spPr>
          <a:xfrm>
            <a:off x="9897427" y="5030748"/>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Ensemble model for robust predictions and high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7566" y="414457"/>
            <a:ext cx="6408063" cy="471011"/>
          </a:xfrm>
          <a:prstGeom prst="rect">
            <a:avLst/>
          </a:prstGeom>
          <a:noFill/>
          <a:ln/>
        </p:spPr>
        <p:txBody>
          <a:bodyPr wrap="none" lIns="0" tIns="0" rIns="0" bIns="0" rtlCol="0" anchor="t"/>
          <a:lstStyle/>
          <a:p>
            <a:pPr algn="l" indent="0" marL="0">
              <a:lnSpc>
                <a:spcPts val="3700"/>
              </a:lnSpc>
              <a:buNone/>
            </a:pPr>
            <a:r>
              <a:rPr lang="en-US" sz="2950" dirty="0">
                <a:solidFill>
                  <a:srgbClr val="3A3A3A"/>
                </a:solidFill>
                <a:latin typeface="Noto Serif Medium" pitchFamily="34" charset="0"/>
                <a:ea typeface="Noto Serif Medium" pitchFamily="34" charset="-122"/>
                <a:cs typeface="Noto Serif Medium" pitchFamily="34" charset="-120"/>
              </a:rPr>
              <a:t>Model Optimization and Validation</a:t>
            </a:r>
            <a:endParaRPr lang="en-US" sz="2950" dirty="0"/>
          </a:p>
        </p:txBody>
      </p:sp>
      <p:sp>
        <p:nvSpPr>
          <p:cNvPr id="3" name="Text 1"/>
          <p:cNvSpPr/>
          <p:nvPr/>
        </p:nvSpPr>
        <p:spPr>
          <a:xfrm>
            <a:off x="527566" y="1186934"/>
            <a:ext cx="13575268" cy="482203"/>
          </a:xfrm>
          <a:prstGeom prst="rect">
            <a:avLst/>
          </a:prstGeom>
          <a:noFill/>
          <a:ln/>
        </p:spPr>
        <p:txBody>
          <a:bodyPr wrap="square" lIns="0" tIns="0" rIns="0" bIns="0" rtlCol="0" anchor="t"/>
          <a:lstStyle/>
          <a:p>
            <a:pPr algn="l" indent="0" marL="0">
              <a:lnSpc>
                <a:spcPts val="1850"/>
              </a:lnSpc>
              <a:buNone/>
            </a:pPr>
            <a:r>
              <a:rPr lang="en-US" sz="1150" dirty="0">
                <a:solidFill>
                  <a:srgbClr val="4C4C4C"/>
                </a:solidFill>
                <a:latin typeface="Noto Serif" pitchFamily="34" charset="0"/>
                <a:ea typeface="Noto Serif" pitchFamily="34" charset="-122"/>
                <a:cs typeface="Noto Serif" pitchFamily="34" charset="-120"/>
              </a:rPr>
              <a:t>We used Grid SearchCV with 5-fold cross-validation to fine-tune Random Forest hyperparameters, ensuring generalizability and reducing overfitting. Evaluation focused on accuracy, precision, recall, and F1-score due to class imbalance.</a:t>
            </a:r>
            <a:endParaRPr lang="en-US" sz="1150" dirty="0"/>
          </a:p>
        </p:txBody>
      </p:sp>
      <p:pic>
        <p:nvPicPr>
          <p:cNvPr id="4" name="Image 0" descr="preencoded.png">    </p:cNvPr>
          <p:cNvPicPr>
            <a:picLocks noChangeAspect="1"/>
          </p:cNvPicPr>
          <p:nvPr/>
        </p:nvPicPr>
        <p:blipFill>
          <a:blip r:embed="rId1"/>
          <a:stretch>
            <a:fillRect/>
          </a:stretch>
        </p:blipFill>
        <p:spPr>
          <a:xfrm>
            <a:off x="527566" y="1838682"/>
            <a:ext cx="13575268" cy="7149822"/>
          </a:xfrm>
          <a:prstGeom prst="rect">
            <a:avLst/>
          </a:prstGeom>
        </p:spPr>
      </p:pic>
      <p:sp>
        <p:nvSpPr>
          <p:cNvPr id="5" name="Shape 2"/>
          <p:cNvSpPr/>
          <p:nvPr/>
        </p:nvSpPr>
        <p:spPr>
          <a:xfrm>
            <a:off x="2936319" y="8988504"/>
            <a:ext cx="150733" cy="150733"/>
          </a:xfrm>
          <a:prstGeom prst="roundRect">
            <a:avLst>
              <a:gd name="adj" fmla="val 12133"/>
            </a:avLst>
          </a:prstGeom>
          <a:solidFill>
            <a:srgbClr val="2B2722"/>
          </a:solidFill>
          <a:ln/>
        </p:spPr>
      </p:sp>
      <p:sp>
        <p:nvSpPr>
          <p:cNvPr id="6" name="Text 3"/>
          <p:cNvSpPr/>
          <p:nvPr/>
        </p:nvSpPr>
        <p:spPr>
          <a:xfrm>
            <a:off x="3148012" y="8988504"/>
            <a:ext cx="659011" cy="150733"/>
          </a:xfrm>
          <a:prstGeom prst="rect">
            <a:avLst/>
          </a:prstGeom>
          <a:noFill/>
          <a:ln/>
        </p:spPr>
        <p:txBody>
          <a:bodyPr wrap="none" lIns="0" tIns="0" rIns="0" bIns="0" rtlCol="0" anchor="t"/>
          <a:lstStyle/>
          <a:p>
            <a:pPr algn="l" indent="0" marL="0">
              <a:lnSpc>
                <a:spcPts val="1150"/>
              </a:lnSpc>
              <a:buNone/>
            </a:pPr>
            <a:r>
              <a:rPr lang="en-US" sz="1150" dirty="0">
                <a:solidFill>
                  <a:srgbClr val="4C4C4C"/>
                </a:solidFill>
                <a:latin typeface="Noto Serif" pitchFamily="34" charset="0"/>
                <a:ea typeface="Noto Serif" pitchFamily="34" charset="-122"/>
                <a:cs typeface="Noto Serif" pitchFamily="34" charset="-120"/>
              </a:rPr>
              <a:t>Accuracy</a:t>
            </a:r>
            <a:endParaRPr lang="en-US" sz="1150" dirty="0"/>
          </a:p>
        </p:txBody>
      </p:sp>
      <p:sp>
        <p:nvSpPr>
          <p:cNvPr id="7" name="Shape 4"/>
          <p:cNvSpPr/>
          <p:nvPr/>
        </p:nvSpPr>
        <p:spPr>
          <a:xfrm>
            <a:off x="5047059" y="8988504"/>
            <a:ext cx="150733" cy="150733"/>
          </a:xfrm>
          <a:prstGeom prst="roundRect">
            <a:avLst>
              <a:gd name="adj" fmla="val 12133"/>
            </a:avLst>
          </a:prstGeom>
          <a:solidFill>
            <a:srgbClr val="484239"/>
          </a:solidFill>
          <a:ln/>
        </p:spPr>
      </p:sp>
      <p:sp>
        <p:nvSpPr>
          <p:cNvPr id="8" name="Text 5"/>
          <p:cNvSpPr/>
          <p:nvPr/>
        </p:nvSpPr>
        <p:spPr>
          <a:xfrm>
            <a:off x="5258753" y="8988504"/>
            <a:ext cx="892612" cy="150733"/>
          </a:xfrm>
          <a:prstGeom prst="rect">
            <a:avLst/>
          </a:prstGeom>
          <a:noFill/>
          <a:ln/>
        </p:spPr>
        <p:txBody>
          <a:bodyPr wrap="none" lIns="0" tIns="0" rIns="0" bIns="0" rtlCol="0" anchor="t"/>
          <a:lstStyle/>
          <a:p>
            <a:pPr algn="l" indent="0" marL="0">
              <a:lnSpc>
                <a:spcPts val="1150"/>
              </a:lnSpc>
              <a:buNone/>
            </a:pPr>
            <a:r>
              <a:rPr lang="en-US" sz="1150" dirty="0">
                <a:solidFill>
                  <a:srgbClr val="4C4C4C"/>
                </a:solidFill>
                <a:latin typeface="Noto Serif" pitchFamily="34" charset="0"/>
                <a:ea typeface="Noto Serif" pitchFamily="34" charset="-122"/>
                <a:cs typeface="Noto Serif" pitchFamily="34" charset="-120"/>
              </a:rPr>
              <a:t>Precision (1)</a:t>
            </a:r>
            <a:endParaRPr lang="en-US" sz="1150" dirty="0"/>
          </a:p>
        </p:txBody>
      </p:sp>
      <p:sp>
        <p:nvSpPr>
          <p:cNvPr id="9" name="Shape 6"/>
          <p:cNvSpPr/>
          <p:nvPr/>
        </p:nvSpPr>
        <p:spPr>
          <a:xfrm>
            <a:off x="8595598" y="8988504"/>
            <a:ext cx="150733" cy="150733"/>
          </a:xfrm>
          <a:prstGeom prst="roundRect">
            <a:avLst>
              <a:gd name="adj" fmla="val 12133"/>
            </a:avLst>
          </a:prstGeom>
          <a:solidFill>
            <a:srgbClr val="655D50"/>
          </a:solidFill>
          <a:ln/>
        </p:spPr>
      </p:sp>
      <p:sp>
        <p:nvSpPr>
          <p:cNvPr id="10" name="Text 7"/>
          <p:cNvSpPr/>
          <p:nvPr/>
        </p:nvSpPr>
        <p:spPr>
          <a:xfrm>
            <a:off x="8807291" y="8988504"/>
            <a:ext cx="659249" cy="150733"/>
          </a:xfrm>
          <a:prstGeom prst="rect">
            <a:avLst/>
          </a:prstGeom>
          <a:noFill/>
          <a:ln/>
        </p:spPr>
        <p:txBody>
          <a:bodyPr wrap="none" lIns="0" tIns="0" rIns="0" bIns="0" rtlCol="0" anchor="t"/>
          <a:lstStyle/>
          <a:p>
            <a:pPr algn="l" indent="0" marL="0">
              <a:lnSpc>
                <a:spcPts val="1150"/>
              </a:lnSpc>
              <a:buNone/>
            </a:pPr>
            <a:r>
              <a:rPr lang="en-US" sz="1150" dirty="0">
                <a:solidFill>
                  <a:srgbClr val="4C4C4C"/>
                </a:solidFill>
                <a:latin typeface="Noto Serif" pitchFamily="34" charset="0"/>
                <a:ea typeface="Noto Serif" pitchFamily="34" charset="-122"/>
                <a:cs typeface="Noto Serif" pitchFamily="34" charset="-120"/>
              </a:rPr>
              <a:t>Recall (1)</a:t>
            </a:r>
            <a:endParaRPr lang="en-US" sz="1150" dirty="0"/>
          </a:p>
        </p:txBody>
      </p:sp>
      <p:sp>
        <p:nvSpPr>
          <p:cNvPr id="11" name="Shape 8"/>
          <p:cNvSpPr/>
          <p:nvPr/>
        </p:nvSpPr>
        <p:spPr>
          <a:xfrm>
            <a:off x="10823258" y="8988504"/>
            <a:ext cx="150733" cy="150733"/>
          </a:xfrm>
          <a:prstGeom prst="roundRect">
            <a:avLst>
              <a:gd name="adj" fmla="val 12133"/>
            </a:avLst>
          </a:prstGeom>
          <a:solidFill>
            <a:srgbClr val="827768"/>
          </a:solidFill>
          <a:ln/>
        </p:spPr>
      </p:sp>
      <p:sp>
        <p:nvSpPr>
          <p:cNvPr id="12" name="Text 9"/>
          <p:cNvSpPr/>
          <p:nvPr/>
        </p:nvSpPr>
        <p:spPr>
          <a:xfrm>
            <a:off x="11034951" y="8988504"/>
            <a:ext cx="841891" cy="150733"/>
          </a:xfrm>
          <a:prstGeom prst="rect">
            <a:avLst/>
          </a:prstGeom>
          <a:noFill/>
          <a:ln/>
        </p:spPr>
        <p:txBody>
          <a:bodyPr wrap="none" lIns="0" tIns="0" rIns="0" bIns="0" rtlCol="0" anchor="t"/>
          <a:lstStyle/>
          <a:p>
            <a:pPr algn="l" indent="0" marL="0">
              <a:lnSpc>
                <a:spcPts val="1150"/>
              </a:lnSpc>
              <a:buNone/>
            </a:pPr>
            <a:r>
              <a:rPr lang="en-US" sz="1150" dirty="0">
                <a:solidFill>
                  <a:srgbClr val="4C4C4C"/>
                </a:solidFill>
                <a:latin typeface="Noto Serif" pitchFamily="34" charset="0"/>
                <a:ea typeface="Noto Serif" pitchFamily="34" charset="-122"/>
                <a:cs typeface="Noto Serif" pitchFamily="34" charset="-120"/>
              </a:rPr>
              <a:t>F1-Score (1)</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14751"/>
            <a:ext cx="6779419"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Discussion: Key Findings</a:t>
            </a:r>
            <a:endParaRPr lang="en-US" sz="4450" dirty="0"/>
          </a:p>
        </p:txBody>
      </p:sp>
      <p:sp>
        <p:nvSpPr>
          <p:cNvPr id="3" name="Text 1"/>
          <p:cNvSpPr/>
          <p:nvPr/>
        </p:nvSpPr>
        <p:spPr>
          <a:xfrm>
            <a:off x="793790" y="297715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Behavioral attributes are strong indicators of purchase intent. Random Forest showed the highest accuracy and generalization, outperforming Logistic Regression and Decision Trees. These findings align with literature, reinforcing the value of session-based features for targeted strategies.</a:t>
            </a:r>
            <a:endParaRPr lang="en-US" sz="1750" dirty="0"/>
          </a:p>
        </p:txBody>
      </p:sp>
      <p:sp>
        <p:nvSpPr>
          <p:cNvPr id="4" name="Shape 2"/>
          <p:cNvSpPr/>
          <p:nvPr/>
        </p:nvSpPr>
        <p:spPr>
          <a:xfrm>
            <a:off x="793790" y="4321016"/>
            <a:ext cx="4196358" cy="2093714"/>
          </a:xfrm>
          <a:prstGeom prst="roundRect">
            <a:avLst>
              <a:gd name="adj" fmla="val 6988"/>
            </a:avLst>
          </a:prstGeom>
          <a:noFill/>
          <a:ln w="30480">
            <a:solidFill>
              <a:srgbClr val="E6DED2"/>
            </a:solidFill>
            <a:prstDash val="solid"/>
          </a:ln>
          <a:effectLst>
            <a:outerShdw sx="100000" sy="100000" kx="0" ky="0" algn="bl" rotWithShape="0" blurRad="0" dist="20320" dir="2700000">
              <a:srgbClr val="e6ded2">
                <a:alpha val="100000"/>
              </a:srgbClr>
            </a:outerShdw>
          </a:effectLst>
        </p:spPr>
      </p:sp>
      <p:sp>
        <p:nvSpPr>
          <p:cNvPr id="5" name="Shape 3"/>
          <p:cNvSpPr/>
          <p:nvPr/>
        </p:nvSpPr>
        <p:spPr>
          <a:xfrm>
            <a:off x="763310" y="4321016"/>
            <a:ext cx="121920" cy="2093714"/>
          </a:xfrm>
          <a:prstGeom prst="roundRect">
            <a:avLst>
              <a:gd name="adj" fmla="val 78139"/>
            </a:avLst>
          </a:prstGeom>
          <a:solidFill>
            <a:srgbClr val="E6DED2"/>
          </a:solidFill>
          <a:ln/>
        </p:spPr>
      </p:sp>
      <p:sp>
        <p:nvSpPr>
          <p:cNvPr id="6" name="Text 4"/>
          <p:cNvSpPr/>
          <p:nvPr/>
        </p:nvSpPr>
        <p:spPr>
          <a:xfrm>
            <a:off x="1142524" y="45783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Challenges</a:t>
            </a:r>
            <a:endParaRPr lang="en-US" sz="2200" dirty="0"/>
          </a:p>
        </p:txBody>
      </p:sp>
      <p:sp>
        <p:nvSpPr>
          <p:cNvPr id="7" name="Text 5"/>
          <p:cNvSpPr/>
          <p:nvPr/>
        </p:nvSpPr>
        <p:spPr>
          <a:xfrm>
            <a:off x="1142524" y="506872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Dataset imbalance required careful validation and stratified sampling.</a:t>
            </a:r>
            <a:endParaRPr lang="en-US" sz="1750" dirty="0"/>
          </a:p>
        </p:txBody>
      </p:sp>
      <p:sp>
        <p:nvSpPr>
          <p:cNvPr id="8" name="Shape 6"/>
          <p:cNvSpPr/>
          <p:nvPr/>
        </p:nvSpPr>
        <p:spPr>
          <a:xfrm>
            <a:off x="5216962" y="4321016"/>
            <a:ext cx="4196358" cy="2093714"/>
          </a:xfrm>
          <a:prstGeom prst="roundRect">
            <a:avLst>
              <a:gd name="adj" fmla="val 6988"/>
            </a:avLst>
          </a:prstGeom>
          <a:noFill/>
          <a:ln w="30480">
            <a:solidFill>
              <a:srgbClr val="E6DED2"/>
            </a:solidFill>
            <a:prstDash val="solid"/>
          </a:ln>
          <a:effectLst>
            <a:outerShdw sx="100000" sy="100000" kx="0" ky="0" algn="bl" rotWithShape="0" blurRad="0" dist="20320" dir="2700000">
              <a:srgbClr val="e6ded2">
                <a:alpha val="100000"/>
              </a:srgbClr>
            </a:outerShdw>
          </a:effectLst>
        </p:spPr>
      </p:sp>
      <p:sp>
        <p:nvSpPr>
          <p:cNvPr id="9" name="Shape 7"/>
          <p:cNvSpPr/>
          <p:nvPr/>
        </p:nvSpPr>
        <p:spPr>
          <a:xfrm>
            <a:off x="5186482" y="4321016"/>
            <a:ext cx="121920" cy="2093714"/>
          </a:xfrm>
          <a:prstGeom prst="roundRect">
            <a:avLst>
              <a:gd name="adj" fmla="val 78139"/>
            </a:avLst>
          </a:prstGeom>
          <a:solidFill>
            <a:srgbClr val="E6DED2"/>
          </a:solidFill>
          <a:ln/>
        </p:spPr>
      </p:sp>
      <p:sp>
        <p:nvSpPr>
          <p:cNvPr id="10" name="Text 8"/>
          <p:cNvSpPr/>
          <p:nvPr/>
        </p:nvSpPr>
        <p:spPr>
          <a:xfrm>
            <a:off x="5565696" y="4578310"/>
            <a:ext cx="3083957"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Ethical Considerations</a:t>
            </a:r>
            <a:endParaRPr lang="en-US" sz="2200" dirty="0"/>
          </a:p>
        </p:txBody>
      </p:sp>
      <p:sp>
        <p:nvSpPr>
          <p:cNvPr id="11" name="Text 9"/>
          <p:cNvSpPr/>
          <p:nvPr/>
        </p:nvSpPr>
        <p:spPr>
          <a:xfrm>
            <a:off x="5565696" y="506872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Transparency, data privacy, and fairness are crucial when using behavioral data.</a:t>
            </a:r>
            <a:endParaRPr lang="en-US" sz="1750" dirty="0"/>
          </a:p>
        </p:txBody>
      </p:sp>
      <p:sp>
        <p:nvSpPr>
          <p:cNvPr id="12" name="Shape 10"/>
          <p:cNvSpPr/>
          <p:nvPr/>
        </p:nvSpPr>
        <p:spPr>
          <a:xfrm>
            <a:off x="9640133" y="4321016"/>
            <a:ext cx="4196358" cy="2093714"/>
          </a:xfrm>
          <a:prstGeom prst="roundRect">
            <a:avLst>
              <a:gd name="adj" fmla="val 6988"/>
            </a:avLst>
          </a:prstGeom>
          <a:noFill/>
          <a:ln w="30480">
            <a:solidFill>
              <a:srgbClr val="E6DED2"/>
            </a:solidFill>
            <a:prstDash val="solid"/>
          </a:ln>
          <a:effectLst>
            <a:outerShdw sx="100000" sy="100000" kx="0" ky="0" algn="bl" rotWithShape="0" blurRad="0" dist="20320" dir="2700000">
              <a:srgbClr val="e6ded2">
                <a:alpha val="100000"/>
              </a:srgbClr>
            </a:outerShdw>
          </a:effectLst>
        </p:spPr>
      </p:sp>
      <p:sp>
        <p:nvSpPr>
          <p:cNvPr id="13" name="Shape 11"/>
          <p:cNvSpPr/>
          <p:nvPr/>
        </p:nvSpPr>
        <p:spPr>
          <a:xfrm>
            <a:off x="9609653" y="4321016"/>
            <a:ext cx="121920" cy="2093714"/>
          </a:xfrm>
          <a:prstGeom prst="roundRect">
            <a:avLst>
              <a:gd name="adj" fmla="val 78139"/>
            </a:avLst>
          </a:prstGeom>
          <a:solidFill>
            <a:srgbClr val="E6DED2"/>
          </a:solidFill>
          <a:ln/>
        </p:spPr>
      </p:sp>
      <p:sp>
        <p:nvSpPr>
          <p:cNvPr id="14" name="Text 12"/>
          <p:cNvSpPr/>
          <p:nvPr/>
        </p:nvSpPr>
        <p:spPr>
          <a:xfrm>
            <a:off x="9988868" y="45783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Peer Review Impact</a:t>
            </a:r>
            <a:endParaRPr lang="en-US" sz="2200" dirty="0"/>
          </a:p>
        </p:txBody>
      </p:sp>
      <p:sp>
        <p:nvSpPr>
          <p:cNvPr id="15" name="Text 13"/>
          <p:cNvSpPr/>
          <p:nvPr/>
        </p:nvSpPr>
        <p:spPr>
          <a:xfrm>
            <a:off x="9988868" y="506872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Feedback improved evaluation depth and discussion on model interpretability.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7284006"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Conclusion &amp; Future Work</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Supervised machine learning effectively predicts customer purchase intent, with Random Forest being most effective. These insights offer actionable strategies for digital marketers. Future work includes incorporating demographic data and testing advanced models like LSTM for real-world impact.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2025-07-09T02:10:26Z</dcterms:created>
  <dcterms:modified xsi:type="dcterms:W3CDTF">2025-07-09T02:10:26Z</dcterms:modified>
</cp:coreProperties>
</file>